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同学们好，欢迎来到今天的考前冲刺课堂。今天我们将集中攻克一个难点：从零开始掌握间接引语的不规则变形。
我们的目标是实现从 Topic 4 到 Topic 5 的关键跨越，这不仅是语法的进阶，更是应试能力的提升。
为什么要重视这一课？因为间接引语中的不规则变形是考试中的高频失分点。一旦掌握这些规则，你的语法准确率可以直接提升 15%。
我们不会死记硬背，而是遵循高效的学习顺序：第一步识别词干，第二步判断词尾的首音，第三步应用不规则规则。核心在于‘先判断声音，再决定是否变化’。
时间紧迫，请大家看倒计时：11月10日必须完成所有 Topic 4 到 5 的练习题，11月11日就是正式考试日。务必按时完成！
最后请记住这句话：规则源于逻辑，而非死记硬背。让我们带着这种逻辑思维，开始今天的学习。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带着刚才提到的逻辑思维，我们现在进入第二个环节。请大家看屏幕，我们要像拆解机器一样，把韩语动词和形容词的构成拆解开来看。
韩语词汇主要由三个核心零件组成：词干、收音和词尾。理解这三个部分的关系，是掌握不规则变化的前提。
首先是词干。最简单的方法是：把动词或形容词原形最后的 '다' 去掉，剩下的部分就是词干。比如 '가다' 的词干就是 '가'。
接下来看收音。收音位于音节块的底部，它是判断是否发生音变的关键特征。如果一个字有底部的辅音，我们就说它是有收音的。
最后是词尾。词尾连接在词干之后，它的开头字母——无论是元音还是辅音——将直接决定词干是否触发不规则变化。
根据词干收音的不同，韩语主要有五类不规则变化：ㄹ、ㄷ、ㅅ、ㅂ 和 ㅡ 的脱落或不规则。我们在后续的页面中会逐一详细拆解这些规则。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好，上一步我们已经学会了如何拆解单词的零件。现在，我们要给这些零件搭建一个‘骨架’——也就是时态。
请大家看这里，我们的核心逻辑是：先搭时态骨架，涵盖现在、过去和未来三个维度。
这里有一个非常重要的误区需要避免：间接引语绝不是简单地直接加上‘다고’。大家必须遵循两个步骤：第一步，判断词性，看它是动词、形容词还是名词句；第二步，根据语境选择对应的时态骨架。
具体怎么变呢？大家记好这四条规则：
1. 动词现在时，用‘-ㄴ/는다고’；
2. 形容词现在时，用‘-다고’；
3. 不管动词还是形容词，过去时统一用‘-았/었다고’；
4. 未来或推测时态，则使用‘-(으)ㄹ 거라고’。
考试提示大家注意：时态判断是构建间接引语的第一步。很多常见错误，都是因为大家没分清时态就直接加了词尾导致的。
最后，我们总结一下这个页面的心法口诀：先判词性，再定时态，最后加尾。大家要把这个顺序刻在脑子里，接下来的变形规则才能准确应用。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经过刚才的闯关游戏，相信大家对不规则变形已经有了肌肉记忆。现在，我们来到倒数第二步：总复习。请大家看这张‘不规则规则速查表’，这是为了方便大家在考前进行快速回顾而准备的。
这里汇总了我们之前详细讲解过的五类核心不规则变化口诀。请大家重点记忆：‘ㄹ’遇到 ㄴ/ㅂ/ㅅ 时会脱落，但在未来时态中不叠加‘ㄷ’；‘ㄷ’在元音前变为‘ㄹ’，在辅音前则保持不变；‘ㅅ’和‘ㅂ’也有类似的元音前变化、辅音前保留的规律。
下方的表格列出了课本中涉及的全部不规则动词词形。建议大家将这些图片保存下来，作为考前‘扫盲’神器。特别是那些容易混淆的‘ㅡ’脱落规则，务必结合具体的词例再次确认。
这份速查表能帮助大家从纷繁复杂的规则中理清脉络，确保在考试中准确应用‘考场七步判断法’。接下来，我们将进入最后的考前提醒环节。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同学们，我们来到了这门课的最后一站。记住这句核心口诀：告别语感，拥抱逻辑。只有掌握了那套七步法实战指南，你们才能在考试中立于不败之地。
首先是考试当天的策略：每道题都必须严格执行七步法。
在草稿纸上先定词性和时态，再处理词尾。辅音前多保留，元音前记得查不规则表，注意连音规则。千万别跳步，这是保证准确率的关键。
走出考场后，学习并未结束，真正的精通始于反思。
建立错题本，记录你的推导逻辑；每周进行一次限时模拟，强制自己使用七步法；针对不规则动词进行专项突破。
祝大家逻辑清晰，下笔有神。今天的课程到此结束，大家再见！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57200"/>
            <a:ext cx="8229600" cy="585216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201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考前冲刺：从零到掌握间接引语</a:t>
            </a:r>
            <a:endParaRPr lang="en-US" sz="1152" dirty="0"/>
          </a:p>
        </p:txBody>
      </p:sp>
      <p:sp>
        <p:nvSpPr>
          <p:cNvPr id="4" name="Text 1"/>
          <p:cNvSpPr/>
          <p:nvPr/>
        </p:nvSpPr>
        <p:spPr>
          <a:xfrm>
            <a:off x="457200" y="1042416"/>
            <a:ext cx="8229600" cy="448056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Topic 4 → Topic 5 跨越指南</a:t>
            </a:r>
            <a:endParaRPr lang="en-US" sz="1152" dirty="0"/>
          </a:p>
        </p:txBody>
      </p:sp>
      <p:sp>
        <p:nvSpPr>
          <p:cNvPr id="5" name="Shape 2"/>
          <p:cNvSpPr/>
          <p:nvPr/>
        </p:nvSpPr>
        <p:spPr>
          <a:xfrm>
            <a:off x="457200" y="1508760"/>
            <a:ext cx="8229600" cy="18288"/>
          </a:xfrm>
          <a:custGeom>
            <a:avLst/>
            <a:gdLst/>
            <a:ahLst/>
            <a:cxnLst/>
            <a:rect l="l" t="t" r="r" b="b"/>
            <a:pathLst>
              <a:path w="8229600" h="18288">
                <a:moveTo>
                  <a:pt x="0" y="0"/>
                </a:moveTo>
                <a:lnTo>
                  <a:pt x="8229600" y="0"/>
                </a:lnTo>
                <a:lnTo>
                  <a:pt x="8229600" y="18288"/>
                </a:lnTo>
                <a:lnTo>
                  <a:pt x="0" y="18288"/>
                </a:lnTo>
                <a:close/>
              </a:path>
            </a:pathLst>
          </a:custGeom>
          <a:solidFill>
            <a:srgbClr val="E5E7EB"/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1600200"/>
            <a:ext cx="4389120" cy="694944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为什么必须掌握？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间接引语不规则变形是考试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高频失分点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掌握此规则可直接提升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15%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的语法准确率</a:t>
            </a:r>
            <a:endParaRPr lang="en-US" sz="1152" dirty="0"/>
          </a:p>
        </p:txBody>
      </p:sp>
      <p:sp>
        <p:nvSpPr>
          <p:cNvPr id="7" name="Text 4"/>
          <p:cNvSpPr/>
          <p:nvPr/>
        </p:nvSpPr>
        <p:spPr>
          <a:xfrm>
            <a:off x="457200" y="2377440"/>
            <a:ext cx="4389120" cy="941832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高效学习顺序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第一步：识别词干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第二步：判断词尾首音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→ 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第三步：应用不规则规则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先判断词尾开头声音，再决定是否变化</a:t>
            </a:r>
            <a:endParaRPr lang="en-US" sz="1152" dirty="0"/>
          </a:p>
        </p:txBody>
      </p:sp>
      <p:sp>
        <p:nvSpPr>
          <p:cNvPr id="8" name="Text 5"/>
          <p:cNvSpPr/>
          <p:nvPr/>
        </p:nvSpPr>
        <p:spPr>
          <a:xfrm>
            <a:off x="457200" y="3429000"/>
            <a:ext cx="4389120" cy="694944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倒计时行动表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11月10日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：完成所有Topic 4-5练习（截止）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11月11日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：正式考试</a:t>
            </a:r>
            <a:endParaRPr lang="en-US" sz="1152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20640" y="1600200"/>
            <a:ext cx="3566160" cy="2523744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57200" y="4251960"/>
            <a:ext cx="8229600" cy="420624"/>
          </a:xfrm>
          <a:custGeom>
            <a:avLst/>
            <a:gdLst/>
            <a:ahLst/>
            <a:cxnLst/>
            <a:rect l="l" t="t" r="r" b="b"/>
            <a:pathLst>
              <a:path w="8229600" h="420624">
                <a:moveTo>
                  <a:pt x="0" y="0"/>
                </a:moveTo>
                <a:lnTo>
                  <a:pt x="8229600" y="0"/>
                </a:lnTo>
                <a:lnTo>
                  <a:pt x="8229600" y="420624"/>
                </a:lnTo>
                <a:lnTo>
                  <a:pt x="0" y="420624"/>
                </a:lnTo>
                <a:close/>
              </a:path>
            </a:pathLst>
          </a:custGeom>
          <a:solidFill>
            <a:srgbClr val="1E3A8A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4251960"/>
            <a:ext cx="8229600" cy="420624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记住：规则源于逻辑，而非死记硬背</a:t>
            </a:r>
            <a:endParaRPr lang="en-US" sz="115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2304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认识三个零件：词干、收音、词尾</a:t>
            </a:r>
            <a:endParaRPr lang="en-US" sz="1152" dirty="0"/>
          </a:p>
        </p:txBody>
      </p:sp>
      <p:sp>
        <p:nvSpPr>
          <p:cNvPr id="4" name="Text 1"/>
          <p:cNvSpPr/>
          <p:nvPr/>
        </p:nvSpPr>
        <p:spPr>
          <a:xfrm>
            <a:off x="457200" y="1005840"/>
            <a:ext cx="822960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拆解韩语动词/形容词的构成</a:t>
            </a:r>
            <a:endParaRPr lang="en-US" sz="1152" dirty="0"/>
          </a:p>
        </p:txBody>
      </p:sp>
      <p:sp>
        <p:nvSpPr>
          <p:cNvPr id="5" name="Shape 2"/>
          <p:cNvSpPr/>
          <p:nvPr/>
        </p:nvSpPr>
        <p:spPr>
          <a:xfrm>
            <a:off x="457200" y="1508760"/>
            <a:ext cx="8229600" cy="18288"/>
          </a:xfrm>
          <a:custGeom>
            <a:avLst/>
            <a:gdLst/>
            <a:ahLst/>
            <a:cxnLst/>
            <a:rect l="l" t="t" r="r" b="b"/>
            <a:pathLst>
              <a:path w="8229600" h="18288">
                <a:moveTo>
                  <a:pt x="0" y="0"/>
                </a:moveTo>
                <a:lnTo>
                  <a:pt x="8229600" y="0"/>
                </a:lnTo>
                <a:lnTo>
                  <a:pt x="8229600" y="18288"/>
                </a:lnTo>
                <a:lnTo>
                  <a:pt x="0" y="18288"/>
                </a:lnTo>
                <a:close/>
              </a:path>
            </a:pathLst>
          </a:custGeom>
          <a:solidFill>
            <a:srgbClr val="CBD5E1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1645920"/>
            <a:ext cx="4206240" cy="640080"/>
          </a:xfrm>
          <a:custGeom>
            <a:avLst/>
            <a:gdLst/>
            <a:ahLst/>
            <a:cxnLst/>
            <a:rect l="l" t="t" r="r" b="b"/>
            <a:pathLst>
              <a:path w="4206240" h="640080">
                <a:moveTo>
                  <a:pt x="0" y="0"/>
                </a:moveTo>
                <a:lnTo>
                  <a:pt x="4206240" y="0"/>
                </a:lnTo>
                <a:lnTo>
                  <a:pt x="4206240" y="640080"/>
                </a:lnTo>
                <a:lnTo>
                  <a:pt x="0" y="640080"/>
                </a:lnTo>
                <a:close/>
              </a:path>
            </a:pathLst>
          </a:custGeom>
          <a:solidFill>
            <a:srgbClr val="F1F5F9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728216"/>
            <a:ext cx="402336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词干：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原形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去掉 다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= 词干</a:t>
            </a:r>
            <a:endParaRPr lang="en-US" sz="1152" dirty="0"/>
          </a:p>
        </p:txBody>
      </p:sp>
      <p:sp>
        <p:nvSpPr>
          <p:cNvPr id="8" name="Shape 5"/>
          <p:cNvSpPr/>
          <p:nvPr/>
        </p:nvSpPr>
        <p:spPr>
          <a:xfrm>
            <a:off x="457200" y="2377440"/>
            <a:ext cx="4206240" cy="640080"/>
          </a:xfrm>
          <a:custGeom>
            <a:avLst/>
            <a:gdLst/>
            <a:ahLst/>
            <a:cxnLst/>
            <a:rect l="l" t="t" r="r" b="b"/>
            <a:pathLst>
              <a:path w="4206240" h="640080">
                <a:moveTo>
                  <a:pt x="0" y="0"/>
                </a:moveTo>
                <a:lnTo>
                  <a:pt x="4206240" y="0"/>
                </a:lnTo>
                <a:lnTo>
                  <a:pt x="4206240" y="640080"/>
                </a:lnTo>
                <a:lnTo>
                  <a:pt x="0" y="640080"/>
                </a:lnTo>
                <a:close/>
              </a:path>
            </a:pathLst>
          </a:custGeom>
          <a:solidFill>
            <a:srgbClr val="F1F5F9"/>
          </a:solidFill>
          <a:ln/>
        </p:spPr>
      </p:sp>
      <p:sp>
        <p:nvSpPr>
          <p:cNvPr id="9" name="Text 6"/>
          <p:cNvSpPr/>
          <p:nvPr/>
        </p:nvSpPr>
        <p:spPr>
          <a:xfrm>
            <a:off x="548640" y="2459736"/>
            <a:ext cx="402336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收音：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收音是字块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底部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的辅音</a:t>
            </a:r>
            <a:endParaRPr lang="en-US" sz="1152" dirty="0"/>
          </a:p>
        </p:txBody>
      </p:sp>
      <p:sp>
        <p:nvSpPr>
          <p:cNvPr id="10" name="Shape 7"/>
          <p:cNvSpPr/>
          <p:nvPr/>
        </p:nvSpPr>
        <p:spPr>
          <a:xfrm>
            <a:off x="457200" y="3108960"/>
            <a:ext cx="4206240" cy="640080"/>
          </a:xfrm>
          <a:custGeom>
            <a:avLst/>
            <a:gdLst/>
            <a:ahLst/>
            <a:cxnLst/>
            <a:rect l="l" t="t" r="r" b="b"/>
            <a:pathLst>
              <a:path w="4206240" h="640080">
                <a:moveTo>
                  <a:pt x="0" y="0"/>
                </a:moveTo>
                <a:lnTo>
                  <a:pt x="4206240" y="0"/>
                </a:lnTo>
                <a:lnTo>
                  <a:pt x="4206240" y="640080"/>
                </a:lnTo>
                <a:lnTo>
                  <a:pt x="0" y="640080"/>
                </a:lnTo>
                <a:close/>
              </a:path>
            </a:pathLst>
          </a:custGeom>
          <a:solidFill>
            <a:srgbClr val="F1F5F9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3191256"/>
            <a:ext cx="402336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词尾：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词尾开头的辅音/元音决定是否触发不规则</a:t>
            </a:r>
            <a:endParaRPr lang="en-US" sz="1152" dirty="0"/>
          </a:p>
        </p:txBody>
      </p:sp>
      <p:sp>
        <p:nvSpPr>
          <p:cNvPr id="12" name="Text 9"/>
          <p:cNvSpPr/>
          <p:nvPr/>
        </p:nvSpPr>
        <p:spPr>
          <a:xfrm>
            <a:off x="457200" y="3840480"/>
            <a:ext cx="4206240" cy="859536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b="1" dirty="0">
                <a:solidFill>
                  <a:srgbClr val="4755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五类不规则一览：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ㄹ、ㄷ、ㅅ、ㅂ、ㅡ</a:t>
            </a:r>
            <a:endParaRPr lang="en-US" sz="1152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8640" y="457200"/>
            <a:ext cx="8046720" cy="585216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2016" b="1" dirty="0">
                <a:solidFill>
                  <a:srgbClr val="1E29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先搭时态骨架：现在、过去、未来</a:t>
            </a:r>
            <a:endParaRPr lang="en-US" sz="1152" dirty="0"/>
          </a:p>
        </p:txBody>
      </p:sp>
      <p:sp>
        <p:nvSpPr>
          <p:cNvPr id="4" name="Text 1"/>
          <p:cNvSpPr/>
          <p:nvPr/>
        </p:nvSpPr>
        <p:spPr>
          <a:xfrm>
            <a:off x="548640" y="1042416"/>
            <a:ext cx="8046720" cy="420624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4755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间接引语不是直接加 다고，而是先判断词性（动词/形容词/名词句），再选择时态骨架</a:t>
            </a:r>
            <a:endParaRPr lang="en-US" sz="1152" dirty="0"/>
          </a:p>
        </p:txBody>
      </p:sp>
      <p:sp>
        <p:nvSpPr>
          <p:cNvPr id="5" name="Shape 2"/>
          <p:cNvSpPr/>
          <p:nvPr/>
        </p:nvSpPr>
        <p:spPr>
          <a:xfrm>
            <a:off x="548640" y="1508760"/>
            <a:ext cx="8046720" cy="18288"/>
          </a:xfrm>
          <a:custGeom>
            <a:avLst/>
            <a:gdLst/>
            <a:ahLst/>
            <a:cxnLst/>
            <a:rect l="l" t="t" r="r" b="b"/>
            <a:pathLst>
              <a:path w="8046720" h="18288">
                <a:moveTo>
                  <a:pt x="0" y="0"/>
                </a:moveTo>
                <a:lnTo>
                  <a:pt x="8046720" y="0"/>
                </a:lnTo>
                <a:lnTo>
                  <a:pt x="8046720" y="18288"/>
                </a:lnTo>
                <a:lnTo>
                  <a:pt x="0" y="18288"/>
                </a:lnTo>
                <a:close/>
              </a:path>
            </a:pathLst>
          </a:custGeom>
          <a:solidFill>
            <a:srgbClr val="CBD5E1"/>
          </a:solidFill>
          <a:ln/>
        </p:spPr>
      </p:sp>
      <p:sp>
        <p:nvSpPr>
          <p:cNvPr id="6" name="Shape 3"/>
          <p:cNvSpPr/>
          <p:nvPr/>
        </p:nvSpPr>
        <p:spPr>
          <a:xfrm>
            <a:off x="548640" y="1645920"/>
            <a:ext cx="4206240" cy="2377440"/>
          </a:xfrm>
          <a:custGeom>
            <a:avLst/>
            <a:gdLst/>
            <a:ahLst/>
            <a:cxnLst/>
            <a:rect l="l" t="t" r="r" b="b"/>
            <a:pathLst>
              <a:path w="4206240" h="2377440">
                <a:moveTo>
                  <a:pt x="0" y="0"/>
                </a:moveTo>
                <a:lnTo>
                  <a:pt x="4206240" y="0"/>
                </a:lnTo>
                <a:lnTo>
                  <a:pt x="4206240" y="2377440"/>
                </a:lnTo>
                <a:lnTo>
                  <a:pt x="0" y="2377440"/>
                </a:lnTo>
                <a:close/>
              </a:path>
            </a:pathLst>
          </a:custGeom>
          <a:solidFill>
            <a:srgbClr val="F8FAFC"/>
          </a:solidFill>
          <a:ln/>
        </p:spPr>
      </p:sp>
      <p:sp>
        <p:nvSpPr>
          <p:cNvPr id="7" name="Text 4"/>
          <p:cNvSpPr/>
          <p:nvPr/>
        </p:nvSpPr>
        <p:spPr>
          <a:xfrm>
            <a:off x="731520" y="1828800"/>
            <a:ext cx="3840480" cy="129844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动词现在时用 -ㄴ/는다고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形容词现在时用 -다고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过去时统一用 -았/었다고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3B82F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未来/推测用 -(으)ㄹ 거라고</a:t>
            </a:r>
            <a:endParaRPr lang="en-US" sz="1152" dirty="0"/>
          </a:p>
        </p:txBody>
      </p:sp>
      <p:sp>
        <p:nvSpPr>
          <p:cNvPr id="8" name="Text 5"/>
          <p:cNvSpPr/>
          <p:nvPr/>
        </p:nvSpPr>
        <p:spPr>
          <a:xfrm>
            <a:off x="731520" y="3200400"/>
            <a:ext cx="3840480" cy="64008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b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提示：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152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时态判断是构建间接引语的第一步，避免常见错误。</a:t>
            </a:r>
            <a:endParaRPr lang="en-US" sz="1152" dirty="0"/>
          </a:p>
        </p:txBody>
      </p:sp>
      <p:sp>
        <p:nvSpPr>
          <p:cNvPr id="9" name="Shape 6"/>
          <p:cNvSpPr/>
          <p:nvPr/>
        </p:nvSpPr>
        <p:spPr>
          <a:xfrm>
            <a:off x="548640" y="4206240"/>
            <a:ext cx="8046720" cy="475488"/>
          </a:xfrm>
          <a:custGeom>
            <a:avLst/>
            <a:gdLst/>
            <a:ahLst/>
            <a:cxnLst/>
            <a:rect l="l" t="t" r="r" b="b"/>
            <a:pathLst>
              <a:path w="8046720" h="475488">
                <a:moveTo>
                  <a:pt x="0" y="0"/>
                </a:moveTo>
                <a:lnTo>
                  <a:pt x="8046720" y="0"/>
                </a:lnTo>
                <a:lnTo>
                  <a:pt x="8046720" y="475488"/>
                </a:lnTo>
                <a:lnTo>
                  <a:pt x="0" y="475488"/>
                </a:lnTo>
                <a:close/>
              </a:path>
            </a:pathLst>
          </a:custGeom>
          <a:solidFill>
            <a:srgbClr val="E2E8F0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4206240"/>
            <a:ext cx="804672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先判词性，再定时态，最后加尾</a:t>
            </a:r>
            <a:endParaRPr lang="en-US" sz="1152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57200"/>
            <a:ext cx="5486400" cy="64008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2304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总复习：不规则规则速查表</a:t>
            </a:r>
            <a:endParaRPr lang="en-US" sz="1152" dirty="0"/>
          </a:p>
        </p:txBody>
      </p:sp>
      <p:sp>
        <p:nvSpPr>
          <p:cNvPr id="4" name="Text 1"/>
          <p:cNvSpPr/>
          <p:nvPr/>
        </p:nvSpPr>
        <p:spPr>
          <a:xfrm>
            <a:off x="457200" y="1097280"/>
            <a:ext cx="5486400" cy="694944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4B55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汇总五类不规则的核心口诀与课本全部词形总表，方便考前快速回顾</a:t>
            </a:r>
            <a:endParaRPr lang="en-US" sz="1152" dirty="0"/>
          </a:p>
        </p:txBody>
      </p:sp>
      <p:sp>
        <p:nvSpPr>
          <p:cNvPr id="5" name="Shape 2"/>
          <p:cNvSpPr/>
          <p:nvPr/>
        </p:nvSpPr>
        <p:spPr>
          <a:xfrm>
            <a:off x="457200" y="1874520"/>
            <a:ext cx="5486400" cy="18288"/>
          </a:xfrm>
          <a:custGeom>
            <a:avLst/>
            <a:gdLst/>
            <a:ahLst/>
            <a:cxnLst/>
            <a:rect l="l" t="t" r="r" b="b"/>
            <a:pathLst>
              <a:path w="5486400" h="18288">
                <a:moveTo>
                  <a:pt x="0" y="0"/>
                </a:moveTo>
                <a:lnTo>
                  <a:pt x="5486400" y="0"/>
                </a:lnTo>
                <a:lnTo>
                  <a:pt x="5486400" y="18288"/>
                </a:lnTo>
                <a:lnTo>
                  <a:pt x="0" y="18288"/>
                </a:lnTo>
                <a:close/>
              </a:path>
            </a:pathLst>
          </a:custGeom>
          <a:solidFill>
            <a:srgbClr val="CBD5E1"/>
          </a:solidFill>
          <a:ln/>
        </p:spPr>
      </p:sp>
      <p:sp>
        <p:nvSpPr>
          <p:cNvPr id="6" name="Text 3"/>
          <p:cNvSpPr/>
          <p:nvPr/>
        </p:nvSpPr>
        <p:spPr>
          <a:xfrm>
            <a:off x="457200" y="2011680"/>
            <a:ext cx="5486400" cy="157276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ㄹ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：遇 ㄴ/ㅂ/ㅅ 脱落，未来不叠加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ㄷ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：元音前变 ㄹ，辅音前保留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ㅅ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：元音前脱落，辅音前保留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ㅂ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：元音前变 우/오，辅音前保留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ㅡ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33333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：元音前或未来时脱落</a:t>
            </a:r>
            <a:endParaRPr lang="en-US" sz="1152" dirty="0"/>
          </a:p>
        </p:txBody>
      </p:sp>
      <p:sp>
        <p:nvSpPr>
          <p:cNvPr id="7" name="Shape 4"/>
          <p:cNvSpPr/>
          <p:nvPr/>
        </p:nvSpPr>
        <p:spPr>
          <a:xfrm>
            <a:off x="457200" y="3840480"/>
            <a:ext cx="5486400" cy="548640"/>
          </a:xfrm>
          <a:custGeom>
            <a:avLst/>
            <a:gdLst/>
            <a:ahLst/>
            <a:cxnLst/>
            <a:rect l="l" t="t" r="r" b="b"/>
            <a:pathLst>
              <a:path w="5486400" h="548640">
                <a:moveTo>
                  <a:pt x="0" y="0"/>
                </a:moveTo>
                <a:lnTo>
                  <a:pt x="5486400" y="0"/>
                </a:lnTo>
                <a:lnTo>
                  <a:pt x="5486400" y="548640"/>
                </a:lnTo>
                <a:lnTo>
                  <a:pt x="0" y="548640"/>
                </a:lnTo>
                <a:close/>
              </a:path>
            </a:pathLst>
          </a:custGeom>
          <a:solidFill>
            <a:srgbClr val="1E3A8A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849624"/>
            <a:ext cx="5486400" cy="530352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728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考前快速回顾专用</a:t>
            </a:r>
            <a:endParaRPr lang="en-US" sz="115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2304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考前最后提醒与下一步</a:t>
            </a:r>
            <a:endParaRPr lang="en-US" sz="1152" dirty="0"/>
          </a:p>
        </p:txBody>
      </p:sp>
      <p:sp>
        <p:nvSpPr>
          <p:cNvPr id="4" name="Text 1"/>
          <p:cNvSpPr/>
          <p:nvPr/>
        </p:nvSpPr>
        <p:spPr>
          <a:xfrm>
            <a:off x="457200" y="1005840"/>
            <a:ext cx="822960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dirty="0">
                <a:solidFill>
                  <a:srgbClr val="4755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告别语感，拥抱逻辑：七步法实战指南</a:t>
            </a:r>
            <a:endParaRPr lang="en-US" sz="1152" dirty="0"/>
          </a:p>
        </p:txBody>
      </p:sp>
      <p:sp>
        <p:nvSpPr>
          <p:cNvPr id="5" name="Shape 2"/>
          <p:cNvSpPr/>
          <p:nvPr/>
        </p:nvSpPr>
        <p:spPr>
          <a:xfrm>
            <a:off x="457200" y="1508760"/>
            <a:ext cx="8229600" cy="18288"/>
          </a:xfrm>
          <a:custGeom>
            <a:avLst/>
            <a:gdLst/>
            <a:ahLst/>
            <a:cxnLst/>
            <a:rect l="l" t="t" r="r" b="b"/>
            <a:pathLst>
              <a:path w="8229600" h="18288">
                <a:moveTo>
                  <a:pt x="0" y="0"/>
                </a:moveTo>
                <a:lnTo>
                  <a:pt x="8229600" y="0"/>
                </a:lnTo>
                <a:lnTo>
                  <a:pt x="8229600" y="18288"/>
                </a:lnTo>
                <a:lnTo>
                  <a:pt x="0" y="18288"/>
                </a:lnTo>
                <a:close/>
              </a:path>
            </a:pathLst>
          </a:custGeom>
          <a:solidFill>
            <a:srgbClr val="CBD5E1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1645920"/>
            <a:ext cx="4937760" cy="2468880"/>
          </a:xfrm>
          <a:custGeom>
            <a:avLst/>
            <a:gdLst/>
            <a:ahLst/>
            <a:cxnLst/>
            <a:rect l="l" t="t" r="r" b="b"/>
            <a:pathLst>
              <a:path w="4937760" h="2468880">
                <a:moveTo>
                  <a:pt x="0" y="0"/>
                </a:moveTo>
                <a:lnTo>
                  <a:pt x="4937760" y="0"/>
                </a:lnTo>
                <a:lnTo>
                  <a:pt x="4937760" y="2468880"/>
                </a:lnTo>
                <a:lnTo>
                  <a:pt x="0" y="246888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1783080"/>
            <a:ext cx="457200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考试当天：每题必走七步法</a:t>
            </a:r>
            <a:endParaRPr lang="en-US" sz="1152" dirty="0"/>
          </a:p>
        </p:txBody>
      </p:sp>
      <p:sp>
        <p:nvSpPr>
          <p:cNvPr id="8" name="Text 5"/>
          <p:cNvSpPr/>
          <p:nvPr/>
        </p:nvSpPr>
        <p:spPr>
          <a:xfrm>
            <a:off x="640080" y="2331720"/>
            <a:ext cx="4572000" cy="1188720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先定词性和时态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，再看词尾变化，切勿跳步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辅音前多保留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，元音前查不规则变形表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ㄹ 另看 ㄴ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，注意连音规则，未来时态不叠加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能说出推导过程</a:t>
            </a:r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才算真正掌握，拒绝模糊记忆</a:t>
            </a:r>
            <a:endParaRPr lang="en-US" sz="1152" dirty="0"/>
          </a:p>
        </p:txBody>
      </p:sp>
      <p:sp>
        <p:nvSpPr>
          <p:cNvPr id="9" name="Shape 6"/>
          <p:cNvSpPr/>
          <p:nvPr/>
        </p:nvSpPr>
        <p:spPr>
          <a:xfrm>
            <a:off x="5577840" y="1645920"/>
            <a:ext cx="3108960" cy="2468880"/>
          </a:xfrm>
          <a:custGeom>
            <a:avLst/>
            <a:gdLst/>
            <a:ahLst/>
            <a:cxnLst/>
            <a:rect l="l" t="t" r="r" b="b"/>
            <a:pathLst>
              <a:path w="3108960" h="2468880">
                <a:moveTo>
                  <a:pt x="0" y="0"/>
                </a:moveTo>
                <a:lnTo>
                  <a:pt x="3108960" y="0"/>
                </a:lnTo>
                <a:lnTo>
                  <a:pt x="3108960" y="2468880"/>
                </a:lnTo>
                <a:lnTo>
                  <a:pt x="0" y="246888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5760720" y="1783080"/>
            <a:ext cx="2743200" cy="475488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440" b="1" dirty="0">
                <a:solidFill>
                  <a:srgbClr val="1E3A8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考后行动：从解题到精通</a:t>
            </a:r>
            <a:endParaRPr lang="en-US" sz="1152" dirty="0"/>
          </a:p>
        </p:txBody>
      </p:sp>
      <p:sp>
        <p:nvSpPr>
          <p:cNvPr id="11" name="Text 8"/>
          <p:cNvSpPr/>
          <p:nvPr/>
        </p:nvSpPr>
        <p:spPr>
          <a:xfrm>
            <a:off x="5760720" y="2331720"/>
            <a:ext cx="2743200" cy="941832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建立错题本，记录每一步推导逻辑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每周进行一次限时模拟，强制使用七步法</a:t>
            </a:r>
            <a:endParaRPr lang="en-US" sz="1152" dirty="0"/>
          </a:p>
          <a:p>
            <a:pPr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296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针对不规则动词进行专项强化训练</a:t>
            </a:r>
            <a:endParaRPr lang="en-US" sz="1152" dirty="0"/>
          </a:p>
        </p:txBody>
      </p:sp>
      <p:sp>
        <p:nvSpPr>
          <p:cNvPr id="12" name="Shape 9"/>
          <p:cNvSpPr/>
          <p:nvPr/>
        </p:nvSpPr>
        <p:spPr>
          <a:xfrm>
            <a:off x="457200" y="4251960"/>
            <a:ext cx="8229600" cy="548640"/>
          </a:xfrm>
          <a:custGeom>
            <a:avLst/>
            <a:gdLst/>
            <a:ahLst/>
            <a:cxnLst/>
            <a:rect l="l" t="t" r="r" b="b"/>
            <a:pathLst>
              <a:path w="8229600" h="548640">
                <a:moveTo>
                  <a:pt x="0" y="0"/>
                </a:moveTo>
                <a:lnTo>
                  <a:pt x="8229600" y="0"/>
                </a:lnTo>
                <a:lnTo>
                  <a:pt x="8229600" y="548640"/>
                </a:lnTo>
                <a:lnTo>
                  <a:pt x="0" y="548640"/>
                </a:lnTo>
                <a:close/>
              </a:path>
            </a:pathLst>
          </a:custGeom>
          <a:solidFill>
            <a:srgbClr val="1E3A8A"/>
          </a:solidFill>
          <a:ln/>
        </p:spPr>
      </p:sp>
      <p:sp>
        <p:nvSpPr>
          <p:cNvPr id="13" name="Text 10"/>
          <p:cNvSpPr/>
          <p:nvPr/>
        </p:nvSpPr>
        <p:spPr>
          <a:xfrm>
            <a:off x="457200" y="4261104"/>
            <a:ext cx="8229600" cy="530352"/>
          </a:xfrm>
          <a:prstGeom prst="rect">
            <a:avLst/>
          </a:prstGeom>
          <a:noFill/>
          <a:ln/>
        </p:spPr>
        <p:txBody>
          <a:bodyPr wrap="square" lIns="91440" tIns="91440" rIns="91440" bIns="91440" rtlCol="0" anchor="t">
            <a:spAutoFit/>
          </a:bodyPr>
          <a:lstStyle/>
          <a:p>
            <a:pPr algn="ctr" indent="0" marL="0">
              <a:lnSpc>
                <a:spcPct val="120000"/>
              </a:lnSpc>
              <a:spcBef>
                <a:spcPts val="360"/>
              </a:spcBef>
              <a:buNone/>
            </a:pPr>
            <a:r>
              <a:rPr lang="en-US" sz="1728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逻辑清晰，下笔有神</a:t>
            </a:r>
            <a:endParaRPr lang="en-US" sz="115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2026-09-10T07:37:51Z</dcterms:created>
  <dcterms:modified xsi:type="dcterms:W3CDTF">2026-09-10T07:37:51Z</dcterms:modified>
</cp:coreProperties>
</file>